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08" r:id="rId2"/>
    <p:sldId id="409" r:id="rId3"/>
    <p:sldId id="411" r:id="rId4"/>
    <p:sldId id="412" r:id="rId5"/>
    <p:sldId id="413" r:id="rId6"/>
    <p:sldId id="414" r:id="rId7"/>
    <p:sldId id="418" r:id="rId8"/>
    <p:sldId id="419" r:id="rId9"/>
    <p:sldId id="420" r:id="rId10"/>
    <p:sldId id="421" r:id="rId11"/>
    <p:sldId id="415" r:id="rId12"/>
    <p:sldId id="416" r:id="rId13"/>
    <p:sldId id="417" r:id="rId14"/>
    <p:sldId id="422" r:id="rId15"/>
    <p:sldId id="423" r:id="rId16"/>
    <p:sldId id="424" r:id="rId17"/>
    <p:sldId id="425" r:id="rId18"/>
    <p:sldId id="426" r:id="rId19"/>
    <p:sldId id="427" r:id="rId20"/>
    <p:sldId id="410" r:id="rId21"/>
  </p:sldIdLst>
  <p:sldSz cx="9144000" cy="6858000" type="screen4x3"/>
  <p:notesSz cx="6797675" cy="9874250"/>
  <p:defaultTextStyle>
    <a:defPPr>
      <a:defRPr lang="en-AU"/>
    </a:defPPr>
    <a:lvl1pPr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2400" kern="1200">
        <a:solidFill>
          <a:srgbClr val="5F5F5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5F5F5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FFB3"/>
    <a:srgbClr val="FFFFC3"/>
    <a:srgbClr val="FFFFCC"/>
    <a:srgbClr val="97DEFB"/>
    <a:srgbClr val="5CC3FC"/>
    <a:srgbClr val="99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550" autoAdjust="0"/>
  </p:normalViewPr>
  <p:slideViewPr>
    <p:cSldViewPr snapToObjects="1">
      <p:cViewPr>
        <p:scale>
          <a:sx n="49" d="100"/>
          <a:sy n="49" d="100"/>
        </p:scale>
        <p:origin x="-109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5" y="0"/>
            <a:ext cx="2945340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1170"/>
            <a:ext cx="2945341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5" y="9381170"/>
            <a:ext cx="2945340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5E784D6-EEFC-42E5-ACF0-2E740964BBC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42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35" y="0"/>
            <a:ext cx="2945340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93" y="4690585"/>
            <a:ext cx="4983689" cy="444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1170"/>
            <a:ext cx="2945341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35" y="9381170"/>
            <a:ext cx="2945340" cy="4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33DF892-D319-438F-AD44-8E007B158D3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5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ublication-Maroon-A3-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4" r="16669" b="15828"/>
          <a:stretch>
            <a:fillRect/>
          </a:stretch>
        </p:blipFill>
        <p:spPr bwMode="auto">
          <a:xfrm>
            <a:off x="0" y="-26988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olour logo A5 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403975"/>
            <a:ext cx="1619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470025"/>
          </a:xfrm>
        </p:spPr>
        <p:txBody>
          <a:bodyPr/>
          <a:lstStyle>
            <a:lvl1pPr algn="ctr">
              <a:defRPr sz="4400" b="1">
                <a:solidFill>
                  <a:srgbClr val="990033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980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26988"/>
            <a:ext cx="2057400" cy="6153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26988"/>
            <a:ext cx="6019800" cy="6153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0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61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63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114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78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97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060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782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70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Publication-Maroon-A3-Bann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4" r="16669" b="15828"/>
          <a:stretch>
            <a:fillRect/>
          </a:stretch>
        </p:blipFill>
        <p:spPr bwMode="auto">
          <a:xfrm>
            <a:off x="0" y="-26988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6988"/>
            <a:ext cx="822960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None/>
              <a:defRPr sz="140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FontTx/>
              <a:buNone/>
              <a:defRPr sz="1400">
                <a:solidFill>
                  <a:schemeClr val="accent2"/>
                </a:solidFill>
                <a:latin typeface="+mj-lt"/>
              </a:defRPr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1031" name="Picture 8" descr="Colour logo A5 CMY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403975"/>
            <a:ext cx="1619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116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9pPr>
    </p:titleStyle>
    <p:bodyStyle>
      <a:lvl1pPr marL="442913" indent="-442913" algn="l" rtl="0" eaLnBrk="0" fontAlgn="base" hangingPunct="0">
        <a:spcBef>
          <a:spcPct val="60000"/>
        </a:spcBef>
        <a:spcAft>
          <a:spcPct val="0"/>
        </a:spcAft>
        <a:buBlip>
          <a:blip r:embed="rId15"/>
        </a:buBlip>
        <a:defRPr sz="3000">
          <a:solidFill>
            <a:srgbClr val="5F5F5F"/>
          </a:solidFill>
          <a:latin typeface="+mn-lt"/>
          <a:ea typeface="+mn-ea"/>
          <a:cs typeface="+mn-cs"/>
        </a:defRPr>
      </a:lvl1pPr>
      <a:lvl2pPr marL="908050" indent="-285750" algn="l" rtl="0" eaLnBrk="0" fontAlgn="base" hangingPunct="0">
        <a:spcBef>
          <a:spcPct val="60000"/>
        </a:spcBef>
        <a:spcAft>
          <a:spcPct val="0"/>
        </a:spcAft>
        <a:buClr>
          <a:schemeClr val="accent2"/>
        </a:buClr>
        <a:buFont typeface="Arial" charset="0"/>
        <a:buChar char="&gt;"/>
        <a:defRPr sz="2600">
          <a:solidFill>
            <a:srgbClr val="5F5F5F"/>
          </a:solidFill>
          <a:latin typeface="+mn-lt"/>
        </a:defRPr>
      </a:lvl2pPr>
      <a:lvl3pPr marL="1316038" indent="-228600" algn="l" rtl="0" eaLnBrk="0" fontAlgn="base" hangingPunct="0">
        <a:spcBef>
          <a:spcPct val="6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rgbClr val="5F5F5F"/>
          </a:solidFill>
          <a:latin typeface="+mn-lt"/>
        </a:defRPr>
      </a:lvl3pPr>
      <a:lvl4pPr marL="19177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325688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7828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32400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6972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4154488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Dealing with Death in the Workplace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Maria Capati</a:t>
            </a:r>
          </a:p>
          <a:p>
            <a:pPr eaLnBrk="1" hangingPunct="1"/>
            <a:r>
              <a:rPr lang="en-US" dirty="0" smtClean="0"/>
              <a:t>Senior Associate</a:t>
            </a:r>
          </a:p>
          <a:p>
            <a:pPr eaLnBrk="1" hangingPunct="1"/>
            <a:r>
              <a:rPr lang="en-US" dirty="0" err="1" smtClean="0"/>
              <a:t>TasBus</a:t>
            </a:r>
            <a:r>
              <a:rPr lang="en-US" dirty="0" smtClean="0"/>
              <a:t> Conference 1 June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Legal Professional Privilege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Protects communications between a lawyer and a client</a:t>
            </a:r>
          </a:p>
          <a:p>
            <a:r>
              <a:rPr lang="en-AU" dirty="0" smtClean="0"/>
              <a:t>Disclosure is not required if the dominant purpose of the advice is for use in existing or anticipated legal proceedings.</a:t>
            </a:r>
          </a:p>
          <a:p>
            <a:r>
              <a:rPr lang="en-AU" dirty="0" smtClean="0"/>
              <a:t>The privilege is that of the client and the privilege can be expressly or impliedly waived (</a:t>
            </a:r>
            <a:r>
              <a:rPr lang="en-AU" dirty="0" err="1" smtClean="0"/>
              <a:t>eg</a:t>
            </a:r>
            <a:r>
              <a:rPr lang="en-AU" dirty="0" smtClean="0"/>
              <a:t>. disclose legal advices or reference something which betrays the confidence of it)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2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deal with your employees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Have counselling made available</a:t>
            </a:r>
          </a:p>
          <a:p>
            <a:r>
              <a:rPr lang="en-AU" dirty="0" smtClean="0"/>
              <a:t>Give strict instructions to your management staff about the following to other staff:</a:t>
            </a:r>
          </a:p>
          <a:p>
            <a:pPr lvl="1"/>
            <a:r>
              <a:rPr lang="en-AU" dirty="0" smtClean="0"/>
              <a:t>What to say</a:t>
            </a:r>
          </a:p>
          <a:p>
            <a:pPr lvl="1"/>
            <a:r>
              <a:rPr lang="en-AU" dirty="0" smtClean="0"/>
              <a:t>When to say</a:t>
            </a:r>
          </a:p>
          <a:p>
            <a:pPr lvl="1"/>
            <a:r>
              <a:rPr lang="en-AU" dirty="0" smtClean="0"/>
              <a:t>What not to say</a:t>
            </a:r>
          </a:p>
          <a:p>
            <a:pPr lvl="1"/>
            <a:r>
              <a:rPr lang="en-AU" dirty="0" smtClean="0"/>
              <a:t>Do not speculate</a:t>
            </a:r>
          </a:p>
        </p:txBody>
      </p:sp>
    </p:spTree>
    <p:extLst>
      <p:ext uri="{BB962C8B-B14F-4D97-AF65-F5344CB8AC3E}">
        <p14:creationId xmlns:p14="http://schemas.microsoft.com/office/powerpoint/2010/main" val="7205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deal with your employees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are in the midst of a Workplace Standards investigation</a:t>
            </a:r>
          </a:p>
          <a:p>
            <a:r>
              <a:rPr lang="en-AU" dirty="0" smtClean="0"/>
              <a:t>No emails or other documents should be created regarding the incident</a:t>
            </a:r>
          </a:p>
          <a:p>
            <a:r>
              <a:rPr lang="en-AU" dirty="0" smtClean="0"/>
              <a:t>The staff that were involved in the incident also need to be well managed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84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Standards Investigation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Workplace Standards inspectors have extensive powers to speak with witnesses and access documents</a:t>
            </a:r>
          </a:p>
          <a:p>
            <a:r>
              <a:rPr lang="en-AU" dirty="0" smtClean="0"/>
              <a:t>They will call the employees involved in the incident for interviews</a:t>
            </a:r>
          </a:p>
          <a:p>
            <a:pPr lvl="1"/>
            <a:r>
              <a:rPr lang="en-AU" dirty="0" smtClean="0"/>
              <a:t>They will re-interview employees</a:t>
            </a:r>
          </a:p>
          <a:p>
            <a:pPr lvl="1"/>
            <a:r>
              <a:rPr lang="en-AU" dirty="0" smtClean="0"/>
              <a:t>They will interview any employees involved in previous similar incidents</a:t>
            </a:r>
          </a:p>
        </p:txBody>
      </p:sp>
    </p:spTree>
    <p:extLst>
      <p:ext uri="{BB962C8B-B14F-4D97-AF65-F5344CB8AC3E}">
        <p14:creationId xmlns:p14="http://schemas.microsoft.com/office/powerpoint/2010/main" val="24666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Standards Investigation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Nominate and maintain one point of contact for all Workplace Standards enquiries, include documents and requests for interviews</a:t>
            </a:r>
          </a:p>
          <a:p>
            <a:pPr lvl="1"/>
            <a:r>
              <a:rPr lang="en-AU" sz="2400" dirty="0" smtClean="0"/>
              <a:t>In our case it was the HR Manager</a:t>
            </a:r>
          </a:p>
          <a:p>
            <a:pPr lvl="1"/>
            <a:r>
              <a:rPr lang="en-AU" sz="2400" dirty="0" smtClean="0"/>
              <a:t>one person should be responsible for obtaining and collating all relevant documents to the incident (need to get consent of MD for release)</a:t>
            </a:r>
          </a:p>
          <a:p>
            <a:pPr lvl="1"/>
            <a:r>
              <a:rPr lang="en-AU" sz="2400" dirty="0" smtClean="0"/>
              <a:t>Prepare a document register and keep it in a secure location (keep copy of everything you give)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30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Standards Investigation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They will seize and isolate the plant and equipment involved</a:t>
            </a:r>
          </a:p>
          <a:p>
            <a:pPr lvl="1"/>
            <a:r>
              <a:rPr lang="en-AU" dirty="0" smtClean="0"/>
              <a:t>They initially took away BBL20 but then left it on our client’s site not to be used</a:t>
            </a:r>
          </a:p>
          <a:p>
            <a:pPr lvl="1"/>
            <a:r>
              <a:rPr lang="en-AU" dirty="0" smtClean="0"/>
              <a:t>Videotaped and timed the door with their forensic engineer</a:t>
            </a:r>
          </a:p>
          <a:p>
            <a:r>
              <a:rPr lang="en-AU" dirty="0" smtClean="0"/>
              <a:t>Always have a lawyer onsite with your employees</a:t>
            </a:r>
          </a:p>
          <a:p>
            <a:pPr lvl="1"/>
            <a:r>
              <a:rPr lang="en-AU" dirty="0" smtClean="0"/>
              <a:t>Sometimes not allowed in the interview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20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Standards Investigation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Your WHS policy is the first thing that the Workplace Standards inspector will request</a:t>
            </a:r>
          </a:p>
          <a:p>
            <a:pPr lvl="1"/>
            <a:r>
              <a:rPr lang="en-AU" dirty="0" smtClean="0"/>
              <a:t>Are your policies up to date?</a:t>
            </a:r>
          </a:p>
          <a:p>
            <a:pPr lvl="1"/>
            <a:r>
              <a:rPr lang="en-AU" dirty="0" smtClean="0"/>
              <a:t>Are your policies readily accessible?</a:t>
            </a:r>
          </a:p>
          <a:p>
            <a:pPr lvl="2"/>
            <a:r>
              <a:rPr lang="en-AU" dirty="0" smtClean="0"/>
              <a:t>Do the employees know where it is</a:t>
            </a:r>
          </a:p>
          <a:p>
            <a:pPr lvl="1"/>
            <a:r>
              <a:rPr lang="en-AU" dirty="0" smtClean="0"/>
              <a:t>Do you have evidence of training in WHS of your employees?</a:t>
            </a:r>
          </a:p>
          <a:p>
            <a:pPr lvl="2"/>
            <a:r>
              <a:rPr lang="en-AU" dirty="0" smtClean="0"/>
              <a:t>Induction training, refresher training, on-the job training </a:t>
            </a:r>
            <a:r>
              <a:rPr lang="en-AU" dirty="0" err="1" smtClean="0"/>
              <a:t>etc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38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Workplace Standards Investigation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our case they asked for</a:t>
            </a:r>
          </a:p>
          <a:p>
            <a:pPr lvl="1"/>
            <a:r>
              <a:rPr lang="en-AU" dirty="0" smtClean="0"/>
              <a:t>WHS policy/safety alerts/drivers manual</a:t>
            </a:r>
          </a:p>
          <a:p>
            <a:pPr lvl="1"/>
            <a:r>
              <a:rPr lang="en-AU" dirty="0" smtClean="0"/>
              <a:t>Manuals for bus doors</a:t>
            </a:r>
          </a:p>
          <a:p>
            <a:pPr lvl="1"/>
            <a:r>
              <a:rPr lang="en-AU" dirty="0" smtClean="0"/>
              <a:t>Copies of minutes of directors/management meetings</a:t>
            </a:r>
          </a:p>
          <a:p>
            <a:pPr lvl="1"/>
            <a:r>
              <a:rPr lang="en-AU" dirty="0" smtClean="0"/>
              <a:t>Records of all training done especially re doors</a:t>
            </a:r>
          </a:p>
          <a:p>
            <a:pPr lvl="1"/>
            <a:r>
              <a:rPr lang="en-AU" dirty="0" smtClean="0"/>
              <a:t>Certain employee files</a:t>
            </a:r>
          </a:p>
          <a:p>
            <a:pPr lvl="1"/>
            <a:r>
              <a:rPr lang="en-AU" dirty="0" smtClean="0"/>
              <a:t>Details of previous WHS incidents that were similar </a:t>
            </a:r>
            <a:r>
              <a:rPr lang="en-AU" dirty="0" smtClean="0">
                <a:sym typeface="Wingdings" pitchFamily="2" charset="2"/>
              </a:rPr>
              <a:t> extremely critical in our situation</a:t>
            </a:r>
            <a:endParaRPr lang="en-AU" dirty="0" smtClean="0"/>
          </a:p>
          <a:p>
            <a:pPr marL="6223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00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Moving forward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to do:</a:t>
            </a:r>
          </a:p>
          <a:p>
            <a:pPr lvl="1"/>
            <a:r>
              <a:rPr lang="en-AU" dirty="0" smtClean="0"/>
              <a:t>Engage in preparing or updating your policies urgently</a:t>
            </a:r>
          </a:p>
          <a:p>
            <a:pPr lvl="2"/>
            <a:r>
              <a:rPr lang="en-AU" dirty="0" smtClean="0"/>
              <a:t>WHS policy needs to be distinct and separate from other policies</a:t>
            </a:r>
          </a:p>
          <a:p>
            <a:pPr lvl="1"/>
            <a:r>
              <a:rPr lang="en-AU" dirty="0" smtClean="0"/>
              <a:t>Need to train your employees regarding policies and document training</a:t>
            </a:r>
          </a:p>
          <a:p>
            <a:pPr lvl="1"/>
            <a:r>
              <a:rPr lang="en-AU" dirty="0" smtClean="0"/>
              <a:t>Do risk assessments of hazards </a:t>
            </a:r>
          </a:p>
          <a:p>
            <a:pPr lvl="2"/>
            <a:r>
              <a:rPr lang="en-AU" dirty="0" smtClean="0"/>
              <a:t>How are risks identified?  How are management aware of issues?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4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Penalties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a corporation – maximum penalty is $3,000,000</a:t>
            </a:r>
          </a:p>
          <a:p>
            <a:r>
              <a:rPr lang="en-AU" dirty="0" smtClean="0"/>
              <a:t>For an individual/officer – maximum penalty is $600,000 and/or a maximum prison term of 5 years</a:t>
            </a:r>
          </a:p>
          <a:p>
            <a:r>
              <a:rPr lang="en-AU" dirty="0" smtClean="0"/>
              <a:t>OHS </a:t>
            </a:r>
            <a:r>
              <a:rPr lang="en-AU" dirty="0"/>
              <a:t>inspectors have the power to issue infringement notices (on-the-spot fines) for workplace safety </a:t>
            </a:r>
            <a:r>
              <a:rPr lang="en-AU" dirty="0" smtClean="0"/>
              <a:t>breaches – range from $50 - $2,500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47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Death of an employee at a bus depot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Employee caught between a saloon door and the body of a coach.</a:t>
            </a:r>
          </a:p>
          <a:p>
            <a:pPr eaLnBrk="1" hangingPunct="1"/>
            <a:r>
              <a:rPr lang="en-US" dirty="0" smtClean="0"/>
              <a:t>Excessive force and fast closing speed</a:t>
            </a:r>
          </a:p>
          <a:p>
            <a:pPr marL="622300" lvl="1" indent="0" eaLnBrk="1" hangingPunct="1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48666"/>
            <a:ext cx="6984776" cy="2677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olour logo A5 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768600"/>
            <a:ext cx="673417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Health and Safety Act 2012 (</a:t>
            </a:r>
            <a:r>
              <a:rPr lang="en-AU" dirty="0" err="1" smtClean="0"/>
              <a:t>Tas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b="1" dirty="0" smtClean="0"/>
              <a:t>Section 8</a:t>
            </a:r>
            <a:r>
              <a:rPr lang="en-AU" sz="2000" b="1" dirty="0"/>
              <a:t>. Meaning of </a:t>
            </a:r>
            <a:r>
              <a:rPr lang="en-AU" sz="2000" b="1" i="1" dirty="0"/>
              <a:t>workplace</a:t>
            </a:r>
            <a:r>
              <a:rPr lang="en-AU" sz="2000" dirty="0"/>
              <a:t> </a:t>
            </a:r>
          </a:p>
          <a:p>
            <a:pPr marL="0" indent="0">
              <a:buNone/>
            </a:pPr>
            <a:r>
              <a:rPr lang="en-AU" sz="2000" dirty="0"/>
              <a:t>      </a:t>
            </a:r>
            <a:r>
              <a:rPr lang="en-AU" sz="2000" dirty="0" smtClean="0"/>
              <a:t>	</a:t>
            </a:r>
            <a:r>
              <a:rPr lang="en-AU" sz="2000" b="1" dirty="0" smtClean="0"/>
              <a:t>(</a:t>
            </a:r>
            <a:r>
              <a:rPr lang="en-AU" sz="2000" b="1" dirty="0"/>
              <a:t>1</a:t>
            </a:r>
            <a:r>
              <a:rPr lang="en-AU" sz="2000" b="1" dirty="0" smtClean="0"/>
              <a:t>)	</a:t>
            </a:r>
            <a:r>
              <a:rPr lang="en-AU" sz="2000" dirty="0" smtClean="0"/>
              <a:t>A </a:t>
            </a:r>
            <a:r>
              <a:rPr lang="en-AU" sz="2000" b="1" i="1" dirty="0"/>
              <a:t>workplace</a:t>
            </a:r>
            <a:r>
              <a:rPr lang="en-AU" sz="2000" dirty="0"/>
              <a:t> is a place where work is carried </a:t>
            </a:r>
            <a:r>
              <a:rPr lang="en-AU" sz="2000" dirty="0" smtClean="0"/>
              <a:t>			out </a:t>
            </a:r>
            <a:r>
              <a:rPr lang="en-AU" sz="2000" dirty="0"/>
              <a:t>for a business or undertaking and </a:t>
            </a:r>
            <a:r>
              <a:rPr lang="en-AU" sz="2000" dirty="0" smtClean="0"/>
              <a:t>				includes </a:t>
            </a:r>
            <a:r>
              <a:rPr lang="en-AU" sz="2000" dirty="0"/>
              <a:t>any place where a worker goes, or is </a:t>
            </a:r>
            <a:r>
              <a:rPr lang="en-AU" sz="2000" dirty="0" smtClean="0"/>
              <a:t>likely to 		be</a:t>
            </a:r>
            <a:r>
              <a:rPr lang="en-AU" sz="2000" dirty="0"/>
              <a:t>, </a:t>
            </a:r>
            <a:r>
              <a:rPr lang="en-AU" sz="2000" dirty="0" smtClean="0"/>
              <a:t>while at </a:t>
            </a:r>
            <a:r>
              <a:rPr lang="en-AU" sz="2000" dirty="0"/>
              <a:t>work. </a:t>
            </a:r>
          </a:p>
          <a:p>
            <a:pPr marL="0" indent="0">
              <a:buNone/>
            </a:pPr>
            <a:r>
              <a:rPr lang="en-AU" sz="2000" dirty="0"/>
              <a:t> </a:t>
            </a:r>
            <a:r>
              <a:rPr lang="en-AU" sz="2000" dirty="0" smtClean="0"/>
              <a:t>	</a:t>
            </a:r>
            <a:r>
              <a:rPr lang="en-AU" sz="2000" b="1" dirty="0" smtClean="0"/>
              <a:t>(</a:t>
            </a:r>
            <a:r>
              <a:rPr lang="en-AU" sz="2000" b="1" dirty="0"/>
              <a:t>2)</a:t>
            </a:r>
            <a:r>
              <a:rPr lang="en-AU" sz="2000" dirty="0"/>
              <a:t> </a:t>
            </a:r>
            <a:r>
              <a:rPr lang="en-AU" sz="2000" dirty="0" smtClean="0"/>
              <a:t>	In </a:t>
            </a:r>
            <a:r>
              <a:rPr lang="en-AU" sz="2000" dirty="0"/>
              <a:t>this section – </a:t>
            </a:r>
          </a:p>
          <a:p>
            <a:pPr marL="0" indent="0">
              <a:buNone/>
            </a:pPr>
            <a:r>
              <a:rPr lang="en-AU" sz="2000" b="1" i="1" dirty="0" smtClean="0"/>
              <a:t>		place</a:t>
            </a:r>
            <a:r>
              <a:rPr lang="en-AU" sz="2000" dirty="0" smtClean="0"/>
              <a:t> </a:t>
            </a:r>
            <a:r>
              <a:rPr lang="en-AU" sz="2000" dirty="0"/>
              <a:t>includes – 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b="1" dirty="0"/>
              <a:t>	</a:t>
            </a:r>
            <a:r>
              <a:rPr lang="en-AU" sz="2000" b="1" dirty="0" smtClean="0"/>
              <a:t>	(</a:t>
            </a:r>
            <a:r>
              <a:rPr lang="en-AU" sz="2000" b="1" dirty="0"/>
              <a:t>a)</a:t>
            </a:r>
            <a:r>
              <a:rPr lang="en-AU" sz="2000" dirty="0"/>
              <a:t> </a:t>
            </a:r>
            <a:r>
              <a:rPr lang="en-AU" sz="2000" dirty="0" smtClean="0"/>
              <a:t>	a </a:t>
            </a:r>
            <a:r>
              <a:rPr lang="en-AU" sz="2000" u="sng" dirty="0"/>
              <a:t>vehicle</a:t>
            </a:r>
            <a:r>
              <a:rPr lang="en-AU" sz="2000" dirty="0"/>
              <a:t>, vessel, aircraft </a:t>
            </a:r>
            <a:r>
              <a:rPr lang="en-AU" sz="2000" dirty="0" smtClean="0"/>
              <a:t>					or </a:t>
            </a:r>
            <a:r>
              <a:rPr lang="en-AU" sz="2000" dirty="0"/>
              <a:t>other mobile structure; </a:t>
            </a:r>
            <a:r>
              <a:rPr lang="en-AU" sz="2000" dirty="0" smtClean="0"/>
              <a:t>and</a:t>
            </a:r>
          </a:p>
          <a:p>
            <a:pPr marL="0" indent="0">
              <a:buNone/>
            </a:pPr>
            <a:r>
              <a:rPr lang="en-AU" sz="2000" b="1" dirty="0"/>
              <a:t>	</a:t>
            </a:r>
            <a:r>
              <a:rPr lang="en-AU" sz="2000" b="1" dirty="0" smtClean="0"/>
              <a:t>	(b)	</a:t>
            </a:r>
            <a:r>
              <a:rPr lang="en-AU" sz="2000" dirty="0" smtClean="0"/>
              <a:t>any </a:t>
            </a:r>
            <a:r>
              <a:rPr lang="en-AU" sz="2000" dirty="0"/>
              <a:t>waters and any installation on land, on the </a:t>
            </a:r>
            <a:r>
              <a:rPr lang="en-AU" sz="2000" dirty="0" smtClean="0"/>
              <a:t>			bed of </a:t>
            </a:r>
            <a:r>
              <a:rPr lang="en-AU" sz="2000" dirty="0"/>
              <a:t>any waters or floating on any waters.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3550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Immediate Response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Lock down the site</a:t>
            </a:r>
          </a:p>
          <a:p>
            <a:pPr lvl="1"/>
            <a:r>
              <a:rPr lang="en-AU" dirty="0" smtClean="0"/>
              <a:t>Do not let anyone interfere with the scene until have the consent of Workplace Standards and the police</a:t>
            </a:r>
          </a:p>
          <a:p>
            <a:pPr lvl="1"/>
            <a:r>
              <a:rPr lang="en-AU" dirty="0" smtClean="0"/>
              <a:t>Important to leave the area secure</a:t>
            </a:r>
          </a:p>
          <a:p>
            <a:pPr lvl="1"/>
            <a:r>
              <a:rPr lang="en-AU" dirty="0" smtClean="0"/>
              <a:t>The bus was seized by the police</a:t>
            </a:r>
          </a:p>
          <a:p>
            <a:pPr lvl="1"/>
            <a:r>
              <a:rPr lang="en-AU" dirty="0" smtClean="0"/>
              <a:t>Consider how much of the site should be closed down and for what length of time</a:t>
            </a:r>
          </a:p>
          <a:p>
            <a:pPr lvl="2"/>
            <a:r>
              <a:rPr lang="en-AU" dirty="0" smtClean="0"/>
              <a:t>Quite easy to shut off a corner of the bus depot in our instance</a:t>
            </a:r>
          </a:p>
        </p:txBody>
      </p:sp>
    </p:spTree>
    <p:extLst>
      <p:ext uri="{BB962C8B-B14F-4D97-AF65-F5344CB8AC3E}">
        <p14:creationId xmlns:p14="http://schemas.microsoft.com/office/powerpoint/2010/main" val="4482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Immediate response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Identify the employees who were involved in the incident</a:t>
            </a:r>
          </a:p>
          <a:p>
            <a:pPr lvl="1"/>
            <a:r>
              <a:rPr lang="en-AU" dirty="0" smtClean="0"/>
              <a:t>Who found her, who did CPR, who called the police etc.</a:t>
            </a:r>
          </a:p>
          <a:p>
            <a:r>
              <a:rPr lang="en-AU" dirty="0" smtClean="0"/>
              <a:t>Obtain statements from eye witnesses within the first few hours after the incident</a:t>
            </a:r>
          </a:p>
          <a:p>
            <a:pPr lvl="1"/>
            <a:r>
              <a:rPr lang="en-AU" dirty="0" smtClean="0"/>
              <a:t>Do not contaminate the evidence of witnesses by telling them what other witnesses have said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93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Immediate response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Call your lawyer</a:t>
            </a:r>
          </a:p>
          <a:p>
            <a:r>
              <a:rPr lang="en-AU" dirty="0" smtClean="0"/>
              <a:t>Notify next of kin</a:t>
            </a:r>
          </a:p>
          <a:p>
            <a:pPr lvl="1"/>
            <a:r>
              <a:rPr lang="en-AU" dirty="0" smtClean="0"/>
              <a:t>Know your facts before you speak to the family</a:t>
            </a:r>
          </a:p>
          <a:p>
            <a:r>
              <a:rPr lang="en-AU" dirty="0" smtClean="0"/>
              <a:t>Notify Workplace Standards, </a:t>
            </a:r>
            <a:r>
              <a:rPr lang="en-AU" dirty="0" err="1" smtClean="0"/>
              <a:t>Workcover</a:t>
            </a:r>
            <a:r>
              <a:rPr lang="en-AU" dirty="0" smtClean="0"/>
              <a:t>, Transport Commission, your insurer and the policy (if fatality)</a:t>
            </a:r>
          </a:p>
          <a:p>
            <a:r>
              <a:rPr lang="en-AU" dirty="0" smtClean="0"/>
              <a:t>Arrange a person to deal with any media enquiries</a:t>
            </a:r>
          </a:p>
        </p:txBody>
      </p:sp>
    </p:spTree>
    <p:extLst>
      <p:ext uri="{BB962C8B-B14F-4D97-AF65-F5344CB8AC3E}">
        <p14:creationId xmlns:p14="http://schemas.microsoft.com/office/powerpoint/2010/main" val="32482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Immediate Risk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a judgement call – avoid speculation</a:t>
            </a:r>
          </a:p>
          <a:p>
            <a:r>
              <a:rPr lang="en-AU" dirty="0" smtClean="0"/>
              <a:t>Do a risk assessment of the hazard that caused the incident and issue the risk warning immediately</a:t>
            </a:r>
          </a:p>
          <a:p>
            <a:pPr lvl="1"/>
            <a:r>
              <a:rPr lang="en-AU" dirty="0" smtClean="0"/>
              <a:t>Safety alert was issued to all drivers (they had to sign for it) re the emergency safety switch</a:t>
            </a:r>
          </a:p>
          <a:p>
            <a:pPr lvl="1"/>
            <a:r>
              <a:rPr lang="en-AU" dirty="0" smtClean="0"/>
              <a:t>Need to give requisite warning of any change in practice, procedure or just alert</a:t>
            </a:r>
          </a:p>
          <a:p>
            <a:pPr lvl="1"/>
            <a:r>
              <a:rPr lang="en-AU" dirty="0" smtClean="0"/>
              <a:t>Provide to </a:t>
            </a:r>
            <a:r>
              <a:rPr lang="en-AU" dirty="0" err="1" smtClean="0"/>
              <a:t>TasBus</a:t>
            </a:r>
            <a:r>
              <a:rPr lang="en-AU" dirty="0" smtClean="0"/>
              <a:t> for general publication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35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Internal Investigation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Have your lawyers investigate internally</a:t>
            </a:r>
          </a:p>
          <a:p>
            <a:pPr lvl="1"/>
            <a:r>
              <a:rPr lang="en-AU" dirty="0" smtClean="0"/>
              <a:t>Important for legal professional privilege</a:t>
            </a:r>
          </a:p>
          <a:p>
            <a:r>
              <a:rPr lang="en-AU" dirty="0" smtClean="0"/>
              <a:t>Important in order to conduct witness interviews</a:t>
            </a:r>
          </a:p>
          <a:p>
            <a:r>
              <a:rPr lang="en-AU" dirty="0" smtClean="0"/>
              <a:t>Consider whether external expert needs to be engaged to assist the investigation team</a:t>
            </a:r>
          </a:p>
          <a:p>
            <a:pPr lvl="1"/>
            <a:r>
              <a:rPr lang="en-AU" dirty="0" smtClean="0"/>
              <a:t>In this instance, a forensic engineer was engaged by WHSQ and another for ourselves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39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Internal investigation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an incident report</a:t>
            </a:r>
          </a:p>
          <a:p>
            <a:pPr lvl="1"/>
            <a:r>
              <a:rPr lang="en-AU" dirty="0" smtClean="0"/>
              <a:t>Strong argument that legal professional privilege will apply to the documents created out of such an investigation</a:t>
            </a:r>
          </a:p>
          <a:p>
            <a:r>
              <a:rPr lang="en-AU" dirty="0" smtClean="0"/>
              <a:t>Avoid creating any new documents about the incident (except for documents prepared for your lawyers)</a:t>
            </a:r>
          </a:p>
          <a:p>
            <a:pPr lvl="1"/>
            <a:r>
              <a:rPr lang="en-AU" dirty="0" smtClean="0"/>
              <a:t>Such documents tend to involve speculation, may be incriminating and could be used later in court proceedings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13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4342</TotalTime>
  <Words>923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Custom Design</vt:lpstr>
      <vt:lpstr>Dealing with Death in the Workplace</vt:lpstr>
      <vt:lpstr>Death of an employee at a bus depot </vt:lpstr>
      <vt:lpstr>Work Health and Safety Act 2012 (Tas)</vt:lpstr>
      <vt:lpstr>Immediate Response</vt:lpstr>
      <vt:lpstr>Immediate response continued</vt:lpstr>
      <vt:lpstr>Immediate response continued</vt:lpstr>
      <vt:lpstr>Immediate Risk Assessment</vt:lpstr>
      <vt:lpstr>Internal Investigation</vt:lpstr>
      <vt:lpstr>Internal investigation continued</vt:lpstr>
      <vt:lpstr>Legal Professional Privilege</vt:lpstr>
      <vt:lpstr>How to deal with your employees</vt:lpstr>
      <vt:lpstr>How to deal with your employees continued</vt:lpstr>
      <vt:lpstr>Workplace Standards Investigation</vt:lpstr>
      <vt:lpstr>Workplace Standards Investigation continued</vt:lpstr>
      <vt:lpstr>Workplace Standards Investigation continued</vt:lpstr>
      <vt:lpstr>Workplace Standards Investigation continued</vt:lpstr>
      <vt:lpstr>Workplace Standards Investigation continued</vt:lpstr>
      <vt:lpstr>Moving forward</vt:lpstr>
      <vt:lpstr>Penalties</vt:lpstr>
      <vt:lpstr>PowerPoint Presentation</vt:lpstr>
    </vt:vector>
  </TitlesOfParts>
  <Company>Piper Alderman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Piper Alderman</dc:creator>
  <cp:lastModifiedBy>Geoff</cp:lastModifiedBy>
  <cp:revision>678</cp:revision>
  <cp:lastPrinted>2013-05-29T00:29:14Z</cp:lastPrinted>
  <dcterms:created xsi:type="dcterms:W3CDTF">2006-03-21T05:08:09Z</dcterms:created>
  <dcterms:modified xsi:type="dcterms:W3CDTF">2013-07-04T07:39:49Z</dcterms:modified>
</cp:coreProperties>
</file>